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9144000" cy="5143500"/>
  <p:embeddedFontLst>
    <p:embeddedFont>
      <p:font typeface="Montserrat"/>
      <p:regular r:id="rId68"/>
      <p:bold r:id="rId69"/>
      <p:italic r:id="rId70"/>
      <p:boldItalic r:id="rId71"/>
    </p:embeddedFont>
    <p:embeddedFont>
      <p:font typeface="Old Standard TT"/>
      <p:regular r:id="rId72"/>
      <p:bold r:id="rId73"/>
      <p: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75" roundtripDataSignature="AMtx7mhCGu6Ve5oyclbUCNSMZE9Oz2az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ldStandardTT-bold.fntdata"/><Relationship Id="rId72" Type="http://schemas.openxmlformats.org/officeDocument/2006/relationships/font" Target="fonts/OldStandardTT-regular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OldStandardT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327f23788_0_9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3327f23788_0_9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327f23788_0_12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33327f23788_0_12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327f23788_0_13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3327f23788_0_13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327f23788_0_14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3327f23788_0_14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6a3a9e6a4_0_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346a3a9e6a4_0_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f0a226044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3f0a226044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0a226044_0_5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3f0a226044_0_5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f0a226044_0_3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3f0a226044_0_3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65bb2c675aab171_2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665bb2c675aab171_2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65bb2c675aab171_1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665bb2c675aab171_1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327f23788_0_12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33327f23788_0_12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65bb2c675aab171_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665bb2c675aab171_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ad7d750255ec76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21ad7d750255ec76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65bb2c675aab171_5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665bb2c675aab171_5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65bb2c675aab171_8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665bb2c675aab171_8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65bb2c675aab171_9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665bb2c675aab171_9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65bb2c675aab171_7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665bb2c675aab171_7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65bb2c675aab171_10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665bb2c675aab171_10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5a270bf0b_1_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35a270bf0b_1_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5a270bf0b_1_1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335a270bf0b_1_1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f0a226044_0_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33f0a226044_0_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6a3a9e6a4_0_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g346a3a9e6a4_0_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5a270bf0b_1_3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335a270bf0b_1_3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5a270bf0b_1_2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335a270bf0b_1_2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5a270bf0b_1_4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335a270bf0b_1_4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5a270bf0b_1_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35a270bf0b_1_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5a270bf0b_1_5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35a270bf0b_1_5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6a3a9e6a4_0_3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346a3a9e6a4_0_3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5a270bf0b_1_6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35a270bf0b_1_6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5a270bf0b_1_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335a270bf0b_1_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0c72253d4_1_2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340c72253d4_1_2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0c72253d4_1_2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340c72253d4_1_2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327f23788_0_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33327f23788_0_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c72253d4_1_5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340c72253d4_1_5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6a3a9e6a4_0_8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346a3a9e6a4_0_8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0c72253d4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340c72253d4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0c72253d4_0_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340c72253d4_0_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0c72253d4_0_1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340c72253d4_0_1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0c72253d4_0_1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340c72253d4_0_1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0c72253d4_0_2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g340c72253d4_0_2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0c72253d4_0_3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340c72253d4_0_3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0c72253d4_0_4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340c72253d4_0_4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0c72253d4_0_5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340c72253d4_0_5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327f23788_0_3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g33327f23788_0_3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0c72253d4_1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340c72253d4_1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0c72253d4_1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340c72253d4_1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0c72253d4_1_3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340c72253d4_1_3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0c72253d4_1_4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340c72253d4_1_4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6a3a9e6a4_0_8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346a3a9e6a4_0_8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0c72253d4_1_6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340c72253d4_1_6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6a3a9e6a4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346a3a9e6a4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6a3a9e6a4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g346a3a9e6a4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6a3a9e6a4_0_2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346a3a9e6a4_0_2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6a3a9e6a4_0_5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346a3a9e6a4_0_5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327f23788_0_4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33327f23788_0_4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6a3a9e6a4_0_4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346a3a9e6a4_0_4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6a3a9e6a4_0_4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346a3a9e6a4_0_4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6a3a9e6a4_0_6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346a3a9e6a4_0_6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327f23788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33327f23788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327f23788_0_8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3327f23788_0_8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327f23788_0_10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33327f23788_0_10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a2fd9625f_0_49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2a2fd9625f_0_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g22a2fd9625f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g22a2fd9625f_0_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2a2fd9625f_0_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g22a2fd9625f_0_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2a2fd9625f_0_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g22a2fd9625f_0_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g22a2fd9625f_0_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2a2fd9625f_0_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g22a2fd9625f_0_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a2fd9625f_0_9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g22a2fd9625f_0_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g22a2fd9625f_0_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a2fd9625f_0_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2a2fd9625f_0_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g22a2fd9625f_0_73"/>
          <p:cNvSpPr txBox="1"/>
          <p:nvPr>
            <p:ph idx="1" type="body"/>
          </p:nvPr>
        </p:nvSpPr>
        <p:spPr>
          <a:xfrm>
            <a:off x="311700" y="11900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2a2fd9625f_0_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22a2fd9625f_0_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g22a2fd9625f_0_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g22a2fd9625f_0_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g22a2fd9625f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2a2fd9625f_0_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g22a2fd9625f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2a2fd9625f_0_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g22a2fd9625f_0_63"/>
          <p:cNvSpPr txBox="1"/>
          <p:nvPr>
            <p:ph idx="1" type="body"/>
          </p:nvPr>
        </p:nvSpPr>
        <p:spPr>
          <a:xfrm>
            <a:off x="311700" y="1190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2a2fd9625f_0_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g22a2fd9625f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a2fd9625f_0_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" name="Google Shape;34;g22a2fd9625f_0_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g22a2fd9625f_0_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2a2fd9625f_0_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g22a2fd9625f_0_7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g22a2fd9625f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2a2fd9625f_0_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22a2fd9625f_0_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g22a2fd9625f_0_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g22a2fd9625f_0_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2a2fd9625f_0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22a2fd9625f_0_4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g22a2fd9625f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uggingface.co/docs/transformers/en/perplexity" TargetMode="External"/><Relationship Id="rId4" Type="http://schemas.openxmlformats.org/officeDocument/2006/relationships/hyperlink" Target="https://huggingface.co/blog/dmicz/binoculars-text-detection#perplexity" TargetMode="External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hyperlink" Target="https://huggingface.co/docs/transformers/en/perplexity" TargetMode="External"/><Relationship Id="rId7" Type="http://schemas.openxmlformats.org/officeDocument/2006/relationships/hyperlink" Target="https://huggingface.co/blog/dmicz/binoculars-text-detection#perplexit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hyperlink" Target="https://huggingface.co/docs/transformers/en/perplexit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hyperlink" Target="https://huggingface.co/docs/transformers/en/perplexity" TargetMode="External"/><Relationship Id="rId6" Type="http://schemas.openxmlformats.org/officeDocument/2006/relationships/image" Target="../media/image5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hyperlink" Target="https://huggingface.co/docs/transformers/en/perplexity" TargetMode="External"/><Relationship Id="rId7" Type="http://schemas.openxmlformats.org/officeDocument/2006/relationships/hyperlink" Target="https://arxiv.org/abs/2311.0834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gif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hyperlink" Target="https://huggingface.co/docs/transformers/en/perplexity" TargetMode="External"/><Relationship Id="rId7" Type="http://schemas.openxmlformats.org/officeDocument/2006/relationships/hyperlink" Target="https://arxiv.org/abs/2311.0834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hyperlink" Target="https://ceur-ws.org/Vol-377/paper4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eur-ws.org/Vol-377/paper4.pdf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hyperlink" Target="https://gptzero.m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hyperlink" Target="https://huggingface.co/blog/dmicz/binoculars-text-detection#perplexit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clanthology.org/2025.coling-main.426.pdf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clanthology.org/2025.coling-main.426.pdf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clanthology.org/2025.coling-main.426.pdf" TargetMode="External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://demo.gltr.io/client/index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emo.gltr.io/client/index.html" TargetMode="External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neurips.cc/virtual/2023/poster/71713" TargetMode="External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hyperlink" Target="https://gptzero.me/" TargetMode="External"/><Relationship Id="rId5" Type="http://schemas.openxmlformats.org/officeDocument/2006/relationships/hyperlink" Target="https://www.zerogpt.com/" TargetMode="External"/><Relationship Id="rId6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hyperlink" Target="https://aclanthology.org/2024.acl-long.674/" TargetMode="External"/><Relationship Id="rId5" Type="http://schemas.openxmlformats.org/officeDocument/2006/relationships/hyperlink" Target="https://aclanthology.org/2024.acl-long.674/" TargetMode="External"/><Relationship Id="rId6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clanthology.org/2020.emnlp-main.500/" TargetMode="External"/><Relationship Id="rId4" Type="http://schemas.openxmlformats.org/officeDocument/2006/relationships/hyperlink" Target="https://arxiv.org/abs/2002.11768" TargetMode="External"/><Relationship Id="rId5" Type="http://schemas.openxmlformats.org/officeDocument/2006/relationships/hyperlink" Target="https://www.ndss-symposium.org/wp-content/uploads/2019/02/ndss2019_03A-5_Li_paper.pdf" TargetMode="External"/><Relationship Id="rId6" Type="http://schemas.openxmlformats.org/officeDocument/2006/relationships/hyperlink" Target="https://arxiv.org/abs/2307.02599" TargetMode="External"/><Relationship Id="rId7" Type="http://schemas.openxmlformats.org/officeDocument/2006/relationships/hyperlink" Target="https://aclanthology.org/2024.acl-long.674/" TargetMode="External"/><Relationship Id="rId8" Type="http://schemas.openxmlformats.org/officeDocument/2006/relationships/hyperlink" Target="https://aclanthology.org/2024.naacl-long.41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abs/2307.02599" TargetMode="External"/><Relationship Id="rId4" Type="http://schemas.openxmlformats.org/officeDocument/2006/relationships/hyperlink" Target="https://aclanthology.org/2024.naacl-long.41/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pdf/2301.10226" TargetMode="External"/><Relationship Id="rId4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pdf/2301.10226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arxiv.org/pdf/2301.10226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chive.org/details/ComputerRecreationsMarkovChainer/mode/1up?view=theater" TargetMode="External"/><Relationship Id="rId4" Type="http://schemas.openxmlformats.org/officeDocument/2006/relationships/hyperlink" Target="https://ceur-ws.org/Vol-377/paper4.pdf" TargetMode="External"/><Relationship Id="rId5" Type="http://schemas.openxmlformats.org/officeDocument/2006/relationships/hyperlink" Target="https://arxiv.org/abs/2311.08349" TargetMode="External"/><Relationship Id="rId6" Type="http://schemas.openxmlformats.org/officeDocument/2006/relationships/hyperlink" Target="https://dl.acm.org/doi/10.5555/3618408.3619446" TargetMode="External"/><Relationship Id="rId7" Type="http://schemas.openxmlformats.org/officeDocument/2006/relationships/hyperlink" Target="https://dl.acm.org/doi/10.5555/3692070.369276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hyperlink" Target="https://archive.org/details/ComputerRecreationsMarkovChainer/mode/1up?view=theater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clanthology.org/2025.coling-main.426/" TargetMode="External"/><Relationship Id="rId4" Type="http://schemas.openxmlformats.org/officeDocument/2006/relationships/hyperlink" Target="https://arxiv.org/abs/2501.15654" TargetMode="External"/><Relationship Id="rId5" Type="http://schemas.openxmlformats.org/officeDocument/2006/relationships/hyperlink" Target="https://arxiv.org/abs/2503.03601" TargetMode="External"/><Relationship Id="rId6" Type="http://schemas.openxmlformats.org/officeDocument/2006/relationships/hyperlink" Target="https://aclanthology.org/P19-3019/" TargetMode="External"/><Relationship Id="rId7" Type="http://schemas.openxmlformats.org/officeDocument/2006/relationships/hyperlink" Target="https://dl.acm.org/doi/10.5555/3666122.3666784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neurips.cc/virtual/2023/poster/71402" TargetMode="External"/><Relationship Id="rId4" Type="http://schemas.openxmlformats.org/officeDocument/2006/relationships/hyperlink" Target="https://aclanthology.org/2024.acl-long.674/" TargetMode="External"/><Relationship Id="rId5" Type="http://schemas.openxmlformats.org/officeDocument/2006/relationships/hyperlink" Target="https://aclanthology.org/2020.emnlp-main.500/" TargetMode="External"/><Relationship Id="rId6" Type="http://schemas.openxmlformats.org/officeDocument/2006/relationships/hyperlink" Target="https://arxiv.org/abs/2002.11768" TargetMode="External"/><Relationship Id="rId7" Type="http://schemas.openxmlformats.org/officeDocument/2006/relationships/hyperlink" Target="https://www.ndss-symposium.org/wp-content/uploads/2019/02/ndss2019_03A-5_Li_paper.pdf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arxiv.org/abs/2307.02599" TargetMode="External"/><Relationship Id="rId4" Type="http://schemas.openxmlformats.org/officeDocument/2006/relationships/hyperlink" Target="https://aclanthology.org/2024.naacl-long.41/" TargetMode="External"/><Relationship Id="rId5" Type="http://schemas.openxmlformats.org/officeDocument/2006/relationships/hyperlink" Target="https://proceedings.mlr.press/v202/kirchenbauer23a.html" TargetMode="External"/><Relationship Id="rId6" Type="http://schemas.openxmlformats.org/officeDocument/2006/relationships/hyperlink" Target="https://www.nature.com/articles/s41586-024-08025-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lear.rice.edu/comp200/13spring/notes/18/shaney.shtm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pdos.csail.mit.edu/archive/scigen/" TargetMode="External"/><Relationship Id="rId5" Type="http://schemas.openxmlformats.org/officeDocument/2006/relationships/hyperlink" Target="https://github.com/strib/scigen" TargetMode="External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>
            <p:ph type="ctrTitle"/>
          </p:nvPr>
        </p:nvSpPr>
        <p:spPr>
          <a:xfrm>
            <a:off x="311702" y="1545450"/>
            <a:ext cx="5937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None/>
            </a:pPr>
            <a:r>
              <a:rPr lang="ru" sz="4800"/>
              <a:t>Детекция сгенерированных текстов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7222"/>
              <a:buNone/>
            </a:pPr>
            <a:r>
              <a:t/>
            </a:r>
            <a:endParaRPr sz="4800"/>
          </a:p>
        </p:txBody>
      </p:sp>
      <p:sp>
        <p:nvSpPr>
          <p:cNvPr id="66" name="Google Shape;66;p1"/>
          <p:cNvSpPr txBox="1"/>
          <p:nvPr>
            <p:ph idx="1" type="subTitle"/>
          </p:nvPr>
        </p:nvSpPr>
        <p:spPr>
          <a:xfrm>
            <a:off x="311700" y="3695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Введение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327f23788_0_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Немного истории: SciGEN и корчеватель (2005)</a:t>
            </a:r>
            <a:endParaRPr/>
          </a:p>
        </p:txBody>
      </p:sp>
      <p:pic>
        <p:nvPicPr>
          <p:cNvPr id="134" name="Google Shape;134;g33327f2378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13" y="958969"/>
            <a:ext cx="5067701" cy="413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g33327f2378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75" y="3176000"/>
            <a:ext cx="3822851" cy="165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327f23788_0_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Немного истории: SciGEN и корчеватель (2005)</a:t>
            </a:r>
            <a:endParaRPr/>
          </a:p>
        </p:txBody>
      </p:sp>
      <p:pic>
        <p:nvPicPr>
          <p:cNvPr id="141" name="Google Shape;141;g33327f23788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13" y="958969"/>
            <a:ext cx="5067701" cy="413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g33327f23788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75" y="3176000"/>
            <a:ext cx="3822851" cy="165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33327f23788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95655"/>
            <a:ext cx="4197199" cy="491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327f23788_0_1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Мотивация</a:t>
            </a:r>
            <a:endParaRPr/>
          </a:p>
        </p:txBody>
      </p:sp>
      <p:pic>
        <p:nvPicPr>
          <p:cNvPr id="149" name="Google Shape;149;g33327f23788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99" y="1503151"/>
            <a:ext cx="7096469" cy="2502040"/>
          </a:xfrm>
          <a:prstGeom prst="rect">
            <a:avLst/>
          </a:prstGeom>
          <a:noFill/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g33327f23788_0_132"/>
          <p:cNvSpPr txBox="1"/>
          <p:nvPr/>
        </p:nvSpPr>
        <p:spPr>
          <a:xfrm>
            <a:off x="1735600" y="4294700"/>
            <a:ext cx="659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Google Scholar, запрос: "as an AI language model" -chatgpt -GPT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327f23788_0_1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156" name="Google Shape;156;g33327f23788_0_145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Сценарии, в которых полезно уметь распознавать сгенерированный текст: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Корчевательные статьи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Таргетированная агитация/мошенничество с помощью LLM-ботов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Поддельные отзывы на товары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SPAM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Бесполезное наполнение сайтов для поисковой оптимизации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 т.д.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6a3a9e6a4_0_7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162" name="Google Shape;162;g346a3a9e6a4_0_7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Немного истории и мотивация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Детекторы сгенерированных текстов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Основанные на перплексии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Статистические/стилистические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Supervised классификаторы поверх глубоких моделей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Способы обхода детекторов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перефразировщика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необычного генератора текста или необычных настроек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Постобработка сгенерированного текста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Watermarking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f0a226044_0_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Детекторы, основанные на перплексии</a:t>
            </a:r>
            <a:endParaRPr/>
          </a:p>
        </p:txBody>
      </p:sp>
      <p:sp>
        <p:nvSpPr>
          <p:cNvPr id="168" name="Google Shape;168;g33f0a226044_0_0"/>
          <p:cNvSpPr txBox="1"/>
          <p:nvPr/>
        </p:nvSpPr>
        <p:spPr>
          <a:xfrm>
            <a:off x="338975" y="44227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https://huggingface.co/docs/transformers/en/perplexity</a:t>
            </a:r>
            <a:r>
              <a:rPr lang="ru" sz="1100"/>
              <a:t>    </a:t>
            </a:r>
            <a:r>
              <a:rPr lang="ru" sz="1100" u="sng">
                <a:solidFill>
                  <a:schemeClr val="hlink"/>
                </a:solidFill>
                <a:hlinkClick r:id="rId4"/>
              </a:rPr>
              <a:t>https://huggingface.co/blog/dmicz/binoculars-text-detection#perplexity</a:t>
            </a:r>
            <a:endParaRPr sz="1100"/>
          </a:p>
        </p:txBody>
      </p:sp>
      <p:pic>
        <p:nvPicPr>
          <p:cNvPr id="169" name="Google Shape;169;g33f0a22604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27" y="1269898"/>
            <a:ext cx="4110375" cy="26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3f0a226044_0_0"/>
          <p:cNvSpPr txBox="1"/>
          <p:nvPr/>
        </p:nvSpPr>
        <p:spPr>
          <a:xfrm>
            <a:off x="4572001" y="3061050"/>
            <a:ext cx="2000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V - словарь,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P - вероятности,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M - модель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1" name="Google Shape;171;g33f0a226044_0_0"/>
          <p:cNvSpPr/>
          <p:nvPr/>
        </p:nvSpPr>
        <p:spPr>
          <a:xfrm>
            <a:off x="3653650" y="1418900"/>
            <a:ext cx="2838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f0a226044_0_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Детекторы, основанные на перплексии</a:t>
            </a:r>
            <a:endParaRPr/>
          </a:p>
        </p:txBody>
      </p:sp>
      <p:pic>
        <p:nvPicPr>
          <p:cNvPr id="177" name="Google Shape;177;g33f0a226044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27" y="1269898"/>
            <a:ext cx="4110375" cy="26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3f0a226044_0_57"/>
          <p:cNvSpPr/>
          <p:nvPr/>
        </p:nvSpPr>
        <p:spPr>
          <a:xfrm>
            <a:off x="4561750" y="1042900"/>
            <a:ext cx="3923400" cy="176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g33f0a226044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573" y="1196400"/>
            <a:ext cx="3579349" cy="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3f0a226044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925" y="2164275"/>
            <a:ext cx="2000200" cy="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3f0a226044_0_57"/>
          <p:cNvSpPr txBox="1"/>
          <p:nvPr/>
        </p:nvSpPr>
        <p:spPr>
          <a:xfrm>
            <a:off x="6888736" y="2142458"/>
            <a:ext cx="1241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-  токены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2" name="Google Shape;182;g33f0a226044_0_57"/>
          <p:cNvSpPr txBox="1"/>
          <p:nvPr/>
        </p:nvSpPr>
        <p:spPr>
          <a:xfrm>
            <a:off x="4572001" y="3061050"/>
            <a:ext cx="2000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V - словарь,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P - вероятности,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M - модель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3" name="Google Shape;183;g33f0a226044_0_57"/>
          <p:cNvSpPr/>
          <p:nvPr/>
        </p:nvSpPr>
        <p:spPr>
          <a:xfrm>
            <a:off x="3653650" y="1418900"/>
            <a:ext cx="2838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33f0a226044_0_57"/>
          <p:cNvSpPr txBox="1"/>
          <p:nvPr/>
        </p:nvSpPr>
        <p:spPr>
          <a:xfrm>
            <a:off x="338975" y="44227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https://huggingface.co/docs/transformers/en/perplexity</a:t>
            </a:r>
            <a:r>
              <a:rPr lang="ru" sz="1100"/>
              <a:t>    </a:t>
            </a:r>
            <a:r>
              <a:rPr lang="ru" sz="1100" u="sng">
                <a:solidFill>
                  <a:schemeClr val="hlink"/>
                </a:solidFill>
                <a:hlinkClick r:id="rId7"/>
              </a:rPr>
              <a:t>https://huggingface.co/blog/dmicz/binoculars-text-detection#perplexity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f0a226044_0_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Детекторы, основанные на перплексии</a:t>
            </a:r>
            <a:endParaRPr/>
          </a:p>
        </p:txBody>
      </p:sp>
      <p:sp>
        <p:nvSpPr>
          <p:cNvPr id="190" name="Google Shape;190;g33f0a226044_0_35"/>
          <p:cNvSpPr/>
          <p:nvPr/>
        </p:nvSpPr>
        <p:spPr>
          <a:xfrm>
            <a:off x="4561750" y="1042900"/>
            <a:ext cx="3923400" cy="176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33f0a226044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573" y="1196400"/>
            <a:ext cx="3579349" cy="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3f0a226044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925" y="2164275"/>
            <a:ext cx="2000200" cy="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3f0a226044_0_35"/>
          <p:cNvSpPr txBox="1"/>
          <p:nvPr/>
        </p:nvSpPr>
        <p:spPr>
          <a:xfrm>
            <a:off x="6888736" y="2142458"/>
            <a:ext cx="1241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-  токены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4" name="Google Shape;194;g33f0a226044_0_35"/>
          <p:cNvSpPr txBox="1"/>
          <p:nvPr/>
        </p:nvSpPr>
        <p:spPr>
          <a:xfrm>
            <a:off x="338975" y="44227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https://huggingface.co/docs/transformers/en/perplexity</a:t>
            </a:r>
            <a:r>
              <a:rPr lang="ru" sz="1100"/>
              <a:t> </a:t>
            </a:r>
            <a:endParaRPr sz="1100"/>
          </a:p>
        </p:txBody>
      </p:sp>
      <p:sp>
        <p:nvSpPr>
          <p:cNvPr id="195" name="Google Shape;195;g33f0a226044_0_35"/>
          <p:cNvSpPr txBox="1"/>
          <p:nvPr/>
        </p:nvSpPr>
        <p:spPr>
          <a:xfrm>
            <a:off x="317325" y="1131950"/>
            <a:ext cx="40920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Перплексию можно считать:</a:t>
            </a:r>
            <a:endParaRPr b="1"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65bb2c675aab171_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Детекторы, основанные на перплексии</a:t>
            </a:r>
            <a:endParaRPr/>
          </a:p>
        </p:txBody>
      </p:sp>
      <p:sp>
        <p:nvSpPr>
          <p:cNvPr id="201" name="Google Shape;201;g665bb2c675aab171_24"/>
          <p:cNvSpPr/>
          <p:nvPr/>
        </p:nvSpPr>
        <p:spPr>
          <a:xfrm>
            <a:off x="4561750" y="1042900"/>
            <a:ext cx="3923400" cy="176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g665bb2c675aab17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573" y="1196400"/>
            <a:ext cx="3579349" cy="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665bb2c675aab17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925" y="2164275"/>
            <a:ext cx="2000200" cy="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665bb2c675aab171_24"/>
          <p:cNvSpPr txBox="1"/>
          <p:nvPr/>
        </p:nvSpPr>
        <p:spPr>
          <a:xfrm>
            <a:off x="6888736" y="2142458"/>
            <a:ext cx="1241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-  токены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5" name="Google Shape;205;g665bb2c675aab171_24"/>
          <p:cNvSpPr txBox="1"/>
          <p:nvPr/>
        </p:nvSpPr>
        <p:spPr>
          <a:xfrm>
            <a:off x="338975" y="44227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https://huggingface.co/docs/transformers/en/perplexity</a:t>
            </a:r>
            <a:r>
              <a:rPr lang="ru" sz="1100"/>
              <a:t>  </a:t>
            </a:r>
            <a:endParaRPr sz="1100"/>
          </a:p>
        </p:txBody>
      </p:sp>
      <p:sp>
        <p:nvSpPr>
          <p:cNvPr id="206" name="Google Shape;206;g665bb2c675aab171_24"/>
          <p:cNvSpPr txBox="1"/>
          <p:nvPr/>
        </p:nvSpPr>
        <p:spPr>
          <a:xfrm>
            <a:off x="317325" y="1131950"/>
            <a:ext cx="40920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Перплексию можно считать: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b="1"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 всему тексту</a:t>
            </a:r>
            <a:endParaRPr b="1"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7" name="Google Shape;207;g665bb2c675aab171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50" y="3029226"/>
            <a:ext cx="8010900" cy="10681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665bb2c675aab17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50" y="3033132"/>
            <a:ext cx="8010939" cy="1068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g665bb2c675aab171_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Детекторы, основанные на перплексии</a:t>
            </a:r>
            <a:endParaRPr/>
          </a:p>
        </p:txBody>
      </p:sp>
      <p:sp>
        <p:nvSpPr>
          <p:cNvPr id="214" name="Google Shape;214;g665bb2c675aab171_13"/>
          <p:cNvSpPr/>
          <p:nvPr/>
        </p:nvSpPr>
        <p:spPr>
          <a:xfrm>
            <a:off x="4561750" y="1042900"/>
            <a:ext cx="3923400" cy="176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g665bb2c675aab17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573" y="1196400"/>
            <a:ext cx="3579349" cy="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665bb2c675aab17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925" y="2164275"/>
            <a:ext cx="2000200" cy="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665bb2c675aab171_13"/>
          <p:cNvSpPr txBox="1"/>
          <p:nvPr/>
        </p:nvSpPr>
        <p:spPr>
          <a:xfrm>
            <a:off x="6888736" y="2142458"/>
            <a:ext cx="1241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-  токены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8" name="Google Shape;218;g665bb2c675aab171_13"/>
          <p:cNvSpPr txBox="1"/>
          <p:nvPr/>
        </p:nvSpPr>
        <p:spPr>
          <a:xfrm>
            <a:off x="338975" y="44227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https://huggingface.co/docs/transformers/en/perplexity</a:t>
            </a:r>
            <a:r>
              <a:rPr lang="ru" sz="1100"/>
              <a:t>    </a:t>
            </a:r>
            <a:r>
              <a:rPr lang="ru" sz="1100" u="sng">
                <a:solidFill>
                  <a:schemeClr val="hlink"/>
                </a:solidFill>
                <a:hlinkClick r:id="rId7"/>
              </a:rPr>
              <a:t>AI-generated text boundary detection with RoFT, Kushnareva et. al.</a:t>
            </a:r>
            <a:endParaRPr sz="1100"/>
          </a:p>
        </p:txBody>
      </p:sp>
      <p:sp>
        <p:nvSpPr>
          <p:cNvPr id="219" name="Google Shape;219;g665bb2c675aab171_13"/>
          <p:cNvSpPr txBox="1"/>
          <p:nvPr/>
        </p:nvSpPr>
        <p:spPr>
          <a:xfrm>
            <a:off x="317325" y="1131950"/>
            <a:ext cx="40920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Перплексию можно считать: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 всему тексту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b="1"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 частям текста</a:t>
            </a:r>
            <a:endParaRPr b="1"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327f23788_0_1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2" name="Google Shape;72;g33327f23788_0_12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Немного истории и мотивация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Детекторы сгенерированных текстов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Основанные на перплексии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Статистические/стилистические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Supervised классификаторы поверх глубоких моделей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Способы обхода детекторов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перефразировщика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необычного генератора текста или необычных настроек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Постобработка сгенерированного текста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Watermarking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665bb2c675aab17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63" y="3038030"/>
            <a:ext cx="8010936" cy="1068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g665bb2c675aab171_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Детекторы, основанные на перплексии</a:t>
            </a:r>
            <a:endParaRPr/>
          </a:p>
        </p:txBody>
      </p:sp>
      <p:sp>
        <p:nvSpPr>
          <p:cNvPr id="226" name="Google Shape;226;g665bb2c675aab171_37"/>
          <p:cNvSpPr/>
          <p:nvPr/>
        </p:nvSpPr>
        <p:spPr>
          <a:xfrm>
            <a:off x="4561750" y="1042900"/>
            <a:ext cx="3923400" cy="176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665bb2c675aab17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573" y="1196400"/>
            <a:ext cx="3579349" cy="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665bb2c675aab17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925" y="2164275"/>
            <a:ext cx="2000200" cy="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665bb2c675aab171_37"/>
          <p:cNvSpPr txBox="1"/>
          <p:nvPr/>
        </p:nvSpPr>
        <p:spPr>
          <a:xfrm>
            <a:off x="6888736" y="2142458"/>
            <a:ext cx="1241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-  токены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0" name="Google Shape;230;g665bb2c675aab171_37"/>
          <p:cNvSpPr txBox="1"/>
          <p:nvPr/>
        </p:nvSpPr>
        <p:spPr>
          <a:xfrm>
            <a:off x="338975" y="44227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https://huggingface.co/docs/transformers/en/perplexity</a:t>
            </a:r>
            <a:r>
              <a:rPr lang="ru" sz="1100"/>
              <a:t>    </a:t>
            </a:r>
            <a:r>
              <a:rPr lang="ru" sz="1100" u="sng">
                <a:solidFill>
                  <a:schemeClr val="hlink"/>
                </a:solidFill>
                <a:hlinkClick r:id="rId7"/>
              </a:rPr>
              <a:t>AI-generated text boundary detection with RoFT, Kushnareva et. al.</a:t>
            </a:r>
            <a:endParaRPr sz="1100"/>
          </a:p>
        </p:txBody>
      </p:sp>
      <p:sp>
        <p:nvSpPr>
          <p:cNvPr id="231" name="Google Shape;231;g665bb2c675aab171_37"/>
          <p:cNvSpPr txBox="1"/>
          <p:nvPr/>
        </p:nvSpPr>
        <p:spPr>
          <a:xfrm>
            <a:off x="317325" y="1131950"/>
            <a:ext cx="40920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Перплексию можно считать: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 всему тексту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 частям текста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b="1" lang="ru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 скользящему окну</a:t>
            </a:r>
            <a:endParaRPr b="1"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ad7d750255ec76_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sp>
        <p:nvSpPr>
          <p:cNvPr id="237" name="Google Shape;237;g21ad7d750255ec76_0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Пороговый классификатор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GPTZero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DetectGPT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Binoculars (2024)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65bb2c675aab171_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sp>
        <p:nvSpPr>
          <p:cNvPr id="243" name="Google Shape;243;g665bb2c675aab171_59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Пороговый классификатор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GPTZero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DetectGPT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Binoculars (2024)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44" name="Google Shape;244;g665bb2c675aab17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3562825"/>
            <a:ext cx="8076850" cy="102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g665bb2c675aab171_59"/>
          <p:cNvSpPr txBox="1"/>
          <p:nvPr/>
        </p:nvSpPr>
        <p:spPr>
          <a:xfrm>
            <a:off x="338975" y="46513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https://ceur-ws.org/Vol-377/paper4.pdf</a:t>
            </a:r>
            <a:r>
              <a:rPr lang="ru" sz="1100"/>
              <a:t> (2008)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65bb2c675aab171_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sp>
        <p:nvSpPr>
          <p:cNvPr id="251" name="Google Shape;251;g665bb2c675aab171_82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Пороговый классификатор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GPTZero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DetectGPT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Binoculars (2024)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2" name="Google Shape;252;g665bb2c675aab171_82"/>
          <p:cNvSpPr txBox="1"/>
          <p:nvPr/>
        </p:nvSpPr>
        <p:spPr>
          <a:xfrm>
            <a:off x="338975" y="46513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https://ceur-ws.org/Vol-377/paper4.pdf</a:t>
            </a:r>
            <a:r>
              <a:rPr lang="ru" sz="1100"/>
              <a:t> (2008)</a:t>
            </a:r>
            <a:endParaRPr sz="1100"/>
          </a:p>
        </p:txBody>
      </p:sp>
      <p:pic>
        <p:nvPicPr>
          <p:cNvPr id="253" name="Google Shape;253;g665bb2c675aab171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75" y="902900"/>
            <a:ext cx="4346601" cy="2507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g665bb2c675aab171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75" y="3562825"/>
            <a:ext cx="8076850" cy="102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65bb2c675aab171_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sp>
        <p:nvSpPr>
          <p:cNvPr id="260" name="Google Shape;260;g665bb2c675aab171_93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Пороговый классификатор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GPTZero </a:t>
            </a:r>
            <a:r>
              <a:rPr lang="ru" sz="1600">
                <a:solidFill>
                  <a:schemeClr val="dk1"/>
                </a:solidFill>
              </a:rPr>
              <a:t>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DetectGPT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Binoculars (2024)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1" name="Google Shape;261;g665bb2c675aab17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725" y="1037625"/>
            <a:ext cx="3974594" cy="3694600"/>
          </a:xfrm>
          <a:prstGeom prst="rect">
            <a:avLst/>
          </a:prstGeom>
          <a:noFill/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g665bb2c675aab171_93"/>
          <p:cNvSpPr txBox="1"/>
          <p:nvPr/>
        </p:nvSpPr>
        <p:spPr>
          <a:xfrm>
            <a:off x="338975" y="46513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https://gptzero.me/</a:t>
            </a:r>
            <a:r>
              <a:rPr lang="ru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65bb2c675aab171_71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Пороговый классификато</a:t>
            </a:r>
            <a:r>
              <a:rPr lang="ru" sz="1600">
                <a:solidFill>
                  <a:schemeClr val="dk1"/>
                </a:solidFill>
              </a:rPr>
              <a:t>р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GPTZero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DetectGPT </a:t>
            </a:r>
            <a:r>
              <a:rPr lang="ru" sz="1600">
                <a:solidFill>
                  <a:schemeClr val="dk1"/>
                </a:solidFill>
              </a:rPr>
              <a:t>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Binoculars (2024)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8" name="Google Shape;268;g665bb2c675aab171_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</a:t>
            </a:r>
            <a:r>
              <a:rPr lang="ru">
                <a:solidFill>
                  <a:schemeClr val="dk1"/>
                </a:solidFill>
              </a:rPr>
              <a:t>ексии</a:t>
            </a:r>
            <a:endParaRPr/>
          </a:p>
        </p:txBody>
      </p:sp>
      <p:pic>
        <p:nvPicPr>
          <p:cNvPr id="269" name="Google Shape;269;g665bb2c675aab17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61" y="1190025"/>
            <a:ext cx="4190975" cy="34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65bb2c675aab171_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pic>
        <p:nvPicPr>
          <p:cNvPr id="275" name="Google Shape;275;g665bb2c675aab171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825" y="1563950"/>
            <a:ext cx="6874374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5a270bf0b_1_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Пороговый классификатор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GPTZero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DetectGPT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Binoculars </a:t>
            </a:r>
            <a:r>
              <a:rPr lang="ru" sz="1600">
                <a:solidFill>
                  <a:schemeClr val="dk1"/>
                </a:solidFill>
              </a:rPr>
              <a:t>(2024)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" name="Google Shape;281;g335a270bf0b_1_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pic>
        <p:nvPicPr>
          <p:cNvPr id="282" name="Google Shape;282;g335a270bf0b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675" y="2420349"/>
            <a:ext cx="5134275" cy="82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5a270bf0b_1_14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Примеры: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Пороговый классификатор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GPTZero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DetectGPT (2023)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Binoculars </a:t>
            </a:r>
            <a:r>
              <a:rPr lang="ru" sz="1600">
                <a:solidFill>
                  <a:schemeClr val="dk1"/>
                </a:solidFill>
              </a:rPr>
              <a:t>(2024)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8" name="Google Shape;288;g335a270bf0b_1_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Детекторы, основанные на перплексии</a:t>
            </a:r>
            <a:endParaRPr/>
          </a:p>
        </p:txBody>
      </p:sp>
      <p:pic>
        <p:nvPicPr>
          <p:cNvPr id="289" name="Google Shape;289;g335a270bf0b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675" y="2420349"/>
            <a:ext cx="5134275" cy="82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g335a270bf0b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3450075"/>
            <a:ext cx="4743450" cy="121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g335a270bf0b_1_14"/>
          <p:cNvSpPr txBox="1"/>
          <p:nvPr/>
        </p:nvSpPr>
        <p:spPr>
          <a:xfrm>
            <a:off x="338975" y="47275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https://huggingface.co/blog/dmicz/binoculars-text-detection#perplexity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f0a226044_0_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Статистические и стилистические детекторы</a:t>
            </a:r>
            <a:endParaRPr/>
          </a:p>
        </p:txBody>
      </p:sp>
      <p:sp>
        <p:nvSpPr>
          <p:cNvPr id="297" name="Google Shape;297;g33f0a226044_0_74"/>
          <p:cNvSpPr txBox="1"/>
          <p:nvPr>
            <p:ph idx="1" type="body"/>
          </p:nvPr>
        </p:nvSpPr>
        <p:spPr>
          <a:xfrm>
            <a:off x="311700" y="1343428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https://aclanthology.org/2025.coling-main.426.pdf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8" name="Google Shape;298;g33f0a226044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1200"/>
            <a:ext cx="8385051" cy="2096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6a3a9e6a4_0_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8" name="Google Shape;78;g346a3a9e6a4_0_72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Немного истории и мотивация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Детекторы сгенерированных текстов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Основанные на перплексии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Статистические/стилистические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Supervised классификаторы поверх глубоких моделей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Способы обхода детекторов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перефразировщика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необычного генератора текста или необычных настроек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Постобработка сгенерированного текста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Watermarking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5a270bf0b_1_3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Статистические и стилистические детекторы</a:t>
            </a:r>
            <a:endParaRPr/>
          </a:p>
        </p:txBody>
      </p:sp>
      <p:sp>
        <p:nvSpPr>
          <p:cNvPr id="304" name="Google Shape;304;g335a270bf0b_1_30"/>
          <p:cNvSpPr txBox="1"/>
          <p:nvPr>
            <p:ph idx="1" type="body"/>
          </p:nvPr>
        </p:nvSpPr>
        <p:spPr>
          <a:xfrm>
            <a:off x="311700" y="1343428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https://aclanthology.org/2025.coling-main.426.pdf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05" name="Google Shape;305;g335a270bf0b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00" y="904353"/>
            <a:ext cx="5470812" cy="39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5a270bf0b_1_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Статистические и стилистические детекторы</a:t>
            </a:r>
            <a:endParaRPr/>
          </a:p>
        </p:txBody>
      </p:sp>
      <p:sp>
        <p:nvSpPr>
          <p:cNvPr id="311" name="Google Shape;311;g335a270bf0b_1_22"/>
          <p:cNvSpPr txBox="1"/>
          <p:nvPr>
            <p:ph idx="1" type="body"/>
          </p:nvPr>
        </p:nvSpPr>
        <p:spPr>
          <a:xfrm>
            <a:off x="311700" y="1343428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https://aclanthology.org/2025.coling-main.426.pdf</a:t>
            </a:r>
            <a:r>
              <a:rPr lang="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2" name="Google Shape;312;g335a270bf0b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00" y="904353"/>
            <a:ext cx="5470812" cy="39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35a270bf0b_1_22"/>
          <p:cNvSpPr/>
          <p:nvPr/>
        </p:nvSpPr>
        <p:spPr>
          <a:xfrm>
            <a:off x="2413000" y="1574800"/>
            <a:ext cx="333300" cy="13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335a270bf0b_1_22"/>
          <p:cNvSpPr/>
          <p:nvPr/>
        </p:nvSpPr>
        <p:spPr>
          <a:xfrm>
            <a:off x="2413000" y="3584575"/>
            <a:ext cx="4191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5a270bf0b_1_47"/>
          <p:cNvSpPr txBox="1"/>
          <p:nvPr>
            <p:ph idx="1" type="body"/>
          </p:nvPr>
        </p:nvSpPr>
        <p:spPr>
          <a:xfrm>
            <a:off x="311700" y="1190025"/>
            <a:ext cx="41061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Можно детектировать сгенерированный текст по таким признакам, как: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Частота использования определенных слов, биграмм, триграмм и т.д.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Стиль форматирования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Когерентность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Оригинальность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Лексическое разнообразие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Степень формальности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Наличие повторений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 т.д.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0" name="Google Shape;320;g335a270bf0b_1_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Статистические и стилистические детекторы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1" name="Google Shape;321;g335a270bf0b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797" y="1059950"/>
            <a:ext cx="3946128" cy="39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5a270bf0b_1_3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Больше об отличительных чертах сгенерированных текстов: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7" name="Google Shape;327;g335a270bf0b_1_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Статистические и стилистические детекторы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g335a270bf0b_1_37"/>
          <p:cNvPicPr preferRelativeResize="0"/>
          <p:nvPr/>
        </p:nvPicPr>
        <p:blipFill rotWithShape="1">
          <a:blip r:embed="rId3">
            <a:alphaModFix/>
          </a:blip>
          <a:srcRect b="31679" l="0" r="0" t="0"/>
          <a:stretch/>
        </p:blipFill>
        <p:spPr>
          <a:xfrm>
            <a:off x="1968688" y="2225175"/>
            <a:ext cx="5206675" cy="108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g335a270bf0b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063" y="3551375"/>
            <a:ext cx="6439900" cy="120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5a270bf0b_1_54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Пример фреймворка для детекции: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5" name="Google Shape;335;g335a270bf0b_1_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Статистические и стилистические детекторы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6" name="Google Shape;336;g335a270bf0b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63" y="2228925"/>
            <a:ext cx="7035475" cy="189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g335a270bf0b_1_54"/>
          <p:cNvSpPr txBox="1"/>
          <p:nvPr/>
        </p:nvSpPr>
        <p:spPr>
          <a:xfrm>
            <a:off x="338975" y="4422700"/>
            <a:ext cx="398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http://demo.gltr.io/client/index.html</a:t>
            </a:r>
            <a:r>
              <a:rPr lang="ru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6a3a9e6a4_0_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Статистические и стилистические детекторы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g346a3a9e6a4_0_34"/>
          <p:cNvSpPr txBox="1"/>
          <p:nvPr/>
        </p:nvSpPr>
        <p:spPr>
          <a:xfrm>
            <a:off x="338975" y="4422700"/>
            <a:ext cx="398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http://demo.gltr.io/client/index.html</a:t>
            </a:r>
            <a:r>
              <a:rPr lang="ru" sz="1100"/>
              <a:t> </a:t>
            </a:r>
            <a:endParaRPr sz="1100"/>
          </a:p>
        </p:txBody>
      </p:sp>
      <p:pic>
        <p:nvPicPr>
          <p:cNvPr id="344" name="Google Shape;344;g346a3a9e6a4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076" y="1408700"/>
            <a:ext cx="4387857" cy="264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5a270bf0b_1_61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Чаще всего основаны на трансформерных моделях: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RoBERTa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XLM-RoBERTa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Longformer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0" name="Google Shape;350;g335a270bf0b_1_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Supervised к</a:t>
            </a:r>
            <a:r>
              <a:rPr lang="ru">
                <a:solidFill>
                  <a:schemeClr val="dk1"/>
                </a:solidFill>
              </a:rPr>
              <a:t>лассификаторы поверх LM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5a270bf0b_1_6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Чаще всего основаны на трансформерных моделях: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RoBERTa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XLM-RoBERTa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Longformer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В качестве классификатора над эмбеддингами обычно используется: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Логистическая регрессия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Бустинг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6" name="Google Shape;356;g335a270bf0b_1_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Supervised классификаторы поверх LM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0c72253d4_1_20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Иногда используют adversarial training. Пример - детектор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RADAR</a:t>
            </a:r>
            <a:r>
              <a:rPr lang="ru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2" name="Google Shape;362;g340c72253d4_1_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Supervised классификаторы поверх LM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3" name="Google Shape;363;g340c72253d4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838" y="1642550"/>
            <a:ext cx="5184325" cy="34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0c72253d4_1_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Коммерческие детекторы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9" name="Google Shape;369;g340c72253d4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495" y="1190022"/>
            <a:ext cx="3243257" cy="301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40c72253d4_1_27"/>
          <p:cNvSpPr txBox="1"/>
          <p:nvPr/>
        </p:nvSpPr>
        <p:spPr>
          <a:xfrm>
            <a:off x="527174" y="4395292"/>
            <a:ext cx="4020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https://gptzero.me/</a:t>
            </a:r>
            <a:r>
              <a:rPr lang="ru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1" name="Google Shape;371;g340c72253d4_1_27"/>
          <p:cNvSpPr txBox="1"/>
          <p:nvPr/>
        </p:nvSpPr>
        <p:spPr>
          <a:xfrm>
            <a:off x="4346702" y="4395292"/>
            <a:ext cx="4340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https://www.zerogpt.com/</a:t>
            </a:r>
            <a:r>
              <a:rPr lang="ru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72" name="Google Shape;372;g340c72253d4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421" y="1226358"/>
            <a:ext cx="3455735" cy="294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327f23788_0_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Немного истории: Mark V. Shaney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/>
          </a:p>
        </p:txBody>
      </p:sp>
      <p:pic>
        <p:nvPicPr>
          <p:cNvPr id="84" name="Google Shape;84;g33327f2378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50" y="1080650"/>
            <a:ext cx="3641048" cy="39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g33327f2378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422" y="1203200"/>
            <a:ext cx="2995047" cy="190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0c72253d4_1_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Коммерческие детекторы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8" name="Google Shape;378;g340c72253d4_1_53"/>
          <p:cNvGrpSpPr/>
          <p:nvPr/>
        </p:nvGrpSpPr>
        <p:grpSpPr>
          <a:xfrm>
            <a:off x="3757526" y="1678855"/>
            <a:ext cx="4970690" cy="2942211"/>
            <a:chOff x="10803038" y="4669675"/>
            <a:chExt cx="11122599" cy="6583600"/>
          </a:xfrm>
        </p:grpSpPr>
        <p:pic>
          <p:nvPicPr>
            <p:cNvPr id="379" name="Google Shape;379;g340c72253d4_1_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44650" y="4669675"/>
              <a:ext cx="10239375" cy="323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g340c72253d4_1_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3038" y="9313800"/>
              <a:ext cx="11122599" cy="1939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g340c72253d4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87" y="1544050"/>
            <a:ext cx="3210949" cy="3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6a3a9e6a4_0_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387" name="Google Shape;387;g346a3a9e6a4_0_82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Немного истории и мотивация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Детекторы сгенерированных текстов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Основанные на перплексии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Статистические/стилистические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Supervised классификаторы поверх глубоких моделей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Способы обхода детекторов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перефразировщика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необычного генератора текста или необычных настроек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Постобработка сгенерированного текста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Watermarking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0c72253d4_0_0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DIPPER* и другие специально обученные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Обычные LLM с соответствующим промптом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3" name="Google Shape;393;g340c72253d4_0_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перефразировщики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0c72253d4_0_6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DIPPER* и другие специально обученные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Обычные LLM с соответствующим промптом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9" name="Google Shape;399;g340c72253d4_0_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перефразировщики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0" name="Google Shape;400;g340c72253d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75" y="2412697"/>
            <a:ext cx="5735051" cy="2490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0c72253d4_0_18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Изменение типа сэмплирования (top-p, top-k, temperature)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Изменение настроек сэмплирования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Промпт-инжиниринг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6" name="Google Shape;406;g340c72253d4_0_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необычные настройки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0c72253d4_0_12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Изменение типа сэмплирования (top-p, top-k, temperature)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Изменение настроек сэмплирования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Промпт-инжиниринг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2" name="Google Shape;412;g340c72253d4_0_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необычные настройки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3" name="Google Shape;413;g340c72253d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65624"/>
            <a:ext cx="3983700" cy="2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40c72253d4_0_12"/>
          <p:cNvSpPr txBox="1"/>
          <p:nvPr/>
        </p:nvSpPr>
        <p:spPr>
          <a:xfrm>
            <a:off x="338975" y="4422700"/>
            <a:ext cx="398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“RAID: A Shared Benchmark for Robust Evaluation of Machine-Generat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ed Text Detectors”, Dugan et al.</a:t>
            </a:r>
            <a:endParaRPr sz="1100"/>
          </a:p>
        </p:txBody>
      </p:sp>
      <p:pic>
        <p:nvPicPr>
          <p:cNvPr id="415" name="Google Shape;415;g340c72253d4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839375"/>
            <a:ext cx="3734799" cy="139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0c72253d4_0_2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“Answer the question in slang style”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“Answer the question in Shakespearean style”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“Write as non-native speaker”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“Write so your response won’t be detected by AI detection tools”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 всё, на что хватит фантазии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1" name="Google Shape;421;g340c72253d4_0_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промпт-инжиниринг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0c72253d4_0_34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Использование редких выраженьиц, сокр. и очепяток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Адверсариальная замена слов/предложений (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BERT-attack</a:t>
            </a:r>
            <a:r>
              <a:rPr lang="ru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3аmeн@ сuмBолов на поxожuе, вставка символов (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Homoglyph</a:t>
            </a:r>
            <a:r>
              <a:rPr lang="ru" sz="1600">
                <a:solidFill>
                  <a:schemeClr val="dk1"/>
                </a:solidFill>
              </a:rPr>
              <a:t>, </a:t>
            </a:r>
            <a:r>
              <a:rPr lang="ru" sz="1600" u="sng">
                <a:solidFill>
                  <a:schemeClr val="hlink"/>
                </a:solidFill>
                <a:hlinkClick r:id="rId5"/>
              </a:rPr>
              <a:t>TextBugger</a:t>
            </a:r>
            <a:r>
              <a:rPr lang="ru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Доп олнител ьные пр обел ы и перено сы строк (</a:t>
            </a:r>
            <a:r>
              <a:rPr lang="ru" sz="1600" u="sng">
                <a:solidFill>
                  <a:schemeClr val="hlink"/>
                </a:solidFill>
                <a:hlinkClick r:id="rId6"/>
              </a:rPr>
              <a:t>SpaceInfi</a:t>
            </a:r>
            <a:r>
              <a:rPr lang="ru" sz="1600">
                <a:solidFill>
                  <a:schemeClr val="dk1"/>
                </a:solidFill>
              </a:rPr>
              <a:t>, </a:t>
            </a:r>
            <a:r>
              <a:rPr lang="ru" sz="1600" u="sng">
                <a:solidFill>
                  <a:schemeClr val="hlink"/>
                </a:solidFill>
                <a:hlinkClick r:id="rId7"/>
              </a:rPr>
              <a:t>Inserting Paragraphs</a:t>
            </a:r>
            <a:r>
              <a:rPr lang="ru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Удаление артиклей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Вертикально написанный текст (</a:t>
            </a:r>
            <a:r>
              <a:rPr lang="ru" sz="1600" u="sng">
                <a:solidFill>
                  <a:schemeClr val="hlink"/>
                </a:solidFill>
                <a:hlinkClick r:id="rId8"/>
              </a:rPr>
              <a:t>VertAttack</a:t>
            </a:r>
            <a:r>
              <a:rPr lang="ru" sz="1600">
                <a:solidFill>
                  <a:schemeClr val="dk1"/>
                </a:solidFill>
              </a:rPr>
              <a:t>)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и всё, на что хватит фантазии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7" name="Google Shape;427;g340c72253d4_0_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постобработка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0c72253d4_0_44"/>
          <p:cNvSpPr txBox="1"/>
          <p:nvPr>
            <p:ph idx="1" type="body"/>
          </p:nvPr>
        </p:nvSpPr>
        <p:spPr>
          <a:xfrm>
            <a:off x="1764625" y="4690300"/>
            <a:ext cx="6782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hlinkClick r:id="rId3"/>
              </a:rPr>
              <a:t>SpaceInfi </a:t>
            </a:r>
            <a:r>
              <a:rPr lang="ru" sz="1600">
                <a:solidFill>
                  <a:schemeClr val="dk1"/>
                </a:solidFill>
              </a:rPr>
              <a:t>					       			     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VertAttack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3" name="Google Shape;433;g340c72253d4_0_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постобработка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4" name="Google Shape;434;g340c72253d4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333" y="1148244"/>
            <a:ext cx="3577667" cy="340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40c72253d4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0" y="1148244"/>
            <a:ext cx="4078540" cy="340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0c72253d4_0_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Способы обхода: </a:t>
            </a:r>
            <a:r>
              <a:rPr lang="ru">
                <a:solidFill>
                  <a:schemeClr val="dk1"/>
                </a:solidFill>
              </a:rPr>
              <a:t>результаты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1" name="Google Shape;441;g340c72253d4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0" y="1342425"/>
            <a:ext cx="3781871" cy="35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40c72253d4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69" y="1349925"/>
            <a:ext cx="3568807" cy="351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33327f2378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422" y="1203200"/>
            <a:ext cx="2995047" cy="19066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3327f23788_0_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Немного истории: Mark V. Shaney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/>
          </a:p>
        </p:txBody>
      </p:sp>
      <p:pic>
        <p:nvPicPr>
          <p:cNvPr id="92" name="Google Shape;92;g33327f2378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50" y="1080650"/>
            <a:ext cx="3641048" cy="39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g33327f23788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475" y="3109825"/>
            <a:ext cx="4236925" cy="19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0c72253d4_1_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Способы обхода: результаты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8" name="Google Shape;448;g340c72253d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0" y="1342425"/>
            <a:ext cx="3781871" cy="35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40c72253d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69" y="1349925"/>
            <a:ext cx="3568807" cy="3513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g340c72253d4_1_0"/>
          <p:cNvCxnSpPr/>
          <p:nvPr/>
        </p:nvCxnSpPr>
        <p:spPr>
          <a:xfrm flipH="1" rot="10800000">
            <a:off x="3659600" y="3770057"/>
            <a:ext cx="646800" cy="40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g340c72253d4_1_0"/>
          <p:cNvCxnSpPr/>
          <p:nvPr/>
        </p:nvCxnSpPr>
        <p:spPr>
          <a:xfrm flipH="1" rot="10800000">
            <a:off x="6295518" y="3785096"/>
            <a:ext cx="646800" cy="40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0c72253d4_1_8"/>
          <p:cNvSpPr txBox="1"/>
          <p:nvPr>
            <p:ph idx="1" type="body"/>
          </p:nvPr>
        </p:nvSpPr>
        <p:spPr>
          <a:xfrm>
            <a:off x="1508900" y="3820025"/>
            <a:ext cx="5980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5% FPR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7" name="Google Shape;457;g340c72253d4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8225"/>
            <a:ext cx="8839198" cy="17918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40c72253d4_1_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Способы обхода: результаты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340c72253d4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13" y="1849763"/>
            <a:ext cx="8221577" cy="22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40c72253d4_1_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Способы обхода: результаты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0c72253d4_1_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Защита от атак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g340c72253d4_1_45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От всех возможных угроз защититься невозможно, но от некоторых - можно: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Обработка текста на входе детектора отчасти помогает против постобработки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Упор на робастность при тренировке отчасти помогает при смене доменов/генераторов (RADAR и др.)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От новых моделей, промпт-инжиниринга и перефразировщиков защититься сложнее всего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6a3a9e6a4_0_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476" name="Google Shape;476;g346a3a9e6a4_0_87"/>
          <p:cNvSpPr txBox="1"/>
          <p:nvPr>
            <p:ph idx="1" type="body"/>
          </p:nvPr>
        </p:nvSpPr>
        <p:spPr>
          <a:xfrm>
            <a:off x="311700" y="1190025"/>
            <a:ext cx="82440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Немного истории и мотивация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Детекторы сгенерированных текстов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Основанные на перплексии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Статистические/стилистические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Supervised классификаторы поверх глубоких моделей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Способы обхода детекторов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перефразировщика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Использование необычного генератора текста или необычных настроек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Постобработка сгенерированного текста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Watermarking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0c72253d4_1_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Watermarking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2" name="Google Shape;482;g340c72253d4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13" y="2143226"/>
            <a:ext cx="7988976" cy="1771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6a3a9e6a4_0_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Watermarking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g346a3a9e6a4_0_8"/>
          <p:cNvSpPr txBox="1"/>
          <p:nvPr/>
        </p:nvSpPr>
        <p:spPr>
          <a:xfrm>
            <a:off x="338975" y="46513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https://arxiv.org/pdf/2301.10226</a:t>
            </a:r>
            <a:r>
              <a:rPr lang="ru" sz="1100"/>
              <a:t> </a:t>
            </a:r>
            <a:endParaRPr sz="1100"/>
          </a:p>
        </p:txBody>
      </p:sp>
      <p:pic>
        <p:nvPicPr>
          <p:cNvPr id="489" name="Google Shape;489;g346a3a9e6a4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00" y="1055300"/>
            <a:ext cx="4069709" cy="34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6a3a9e6a4_0_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Watermarking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g346a3a9e6a4_0_16"/>
          <p:cNvSpPr txBox="1"/>
          <p:nvPr/>
        </p:nvSpPr>
        <p:spPr>
          <a:xfrm>
            <a:off x="338975" y="46513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https://arxiv.org/pdf/2301.10226</a:t>
            </a:r>
            <a:r>
              <a:rPr lang="ru" sz="1100"/>
              <a:t> </a:t>
            </a:r>
            <a:endParaRPr sz="1100"/>
          </a:p>
        </p:txBody>
      </p:sp>
      <p:pic>
        <p:nvPicPr>
          <p:cNvPr id="496" name="Google Shape;496;g346a3a9e6a4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00" y="1055300"/>
            <a:ext cx="4069709" cy="3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46a3a9e6a4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573" y="425650"/>
            <a:ext cx="3161301" cy="42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6a3a9e6a4_0_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Watermarking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g346a3a9e6a4_0_23"/>
          <p:cNvSpPr txBox="1"/>
          <p:nvPr/>
        </p:nvSpPr>
        <p:spPr>
          <a:xfrm>
            <a:off x="338975" y="4651300"/>
            <a:ext cx="86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https://arxiv.org/pdf/2301.10226</a:t>
            </a:r>
            <a:r>
              <a:rPr lang="ru" sz="1100"/>
              <a:t> </a:t>
            </a:r>
            <a:endParaRPr sz="1100"/>
          </a:p>
        </p:txBody>
      </p:sp>
      <p:pic>
        <p:nvPicPr>
          <p:cNvPr id="504" name="Google Shape;504;g346a3a9e6a4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573" y="425650"/>
            <a:ext cx="3161301" cy="42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46a3a9e6a4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50" y="1055300"/>
            <a:ext cx="2763254" cy="344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6a3a9e6a4_0_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Список литературы (детекция)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g346a3a9e6a4_0_54"/>
          <p:cNvSpPr txBox="1"/>
          <p:nvPr>
            <p:ph idx="1" type="body"/>
          </p:nvPr>
        </p:nvSpPr>
        <p:spPr>
          <a:xfrm>
            <a:off x="311700" y="1190025"/>
            <a:ext cx="85206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Dewdney, A. K. </a:t>
            </a:r>
            <a:r>
              <a:rPr lang="ru" sz="1400" u="sng">
                <a:solidFill>
                  <a:schemeClr val="hlink"/>
                </a:solidFill>
                <a:hlinkClick r:id="rId3"/>
              </a:rPr>
              <a:t>Computer Recreations. A potpourri of programmed prose and prosody</a:t>
            </a:r>
            <a:r>
              <a:rPr lang="ru" sz="1400">
                <a:solidFill>
                  <a:schemeClr val="dk1"/>
                </a:solidFill>
              </a:rPr>
              <a:t>, In Scientific American, Vol. 260, No. 6, JUNE 1989.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Lavergne et al. </a:t>
            </a:r>
            <a:r>
              <a:rPr lang="ru" sz="1400" u="sng">
                <a:solidFill>
                  <a:schemeClr val="hlink"/>
                </a:solidFill>
                <a:hlinkClick r:id="rId4"/>
              </a:rPr>
              <a:t>Detecting fake content with relative entropy scoring</a:t>
            </a:r>
            <a:r>
              <a:rPr lang="ru" sz="1400">
                <a:solidFill>
                  <a:schemeClr val="dk1"/>
                </a:solidFill>
              </a:rPr>
              <a:t>. In Proceedings of the 2008 International Conference on Uncovering Plagiarism, Authorship and Social Software Misuse, Vol. 377.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Kushnareva et al. </a:t>
            </a:r>
            <a:r>
              <a:rPr lang="ru" sz="1400" u="sng">
                <a:solidFill>
                  <a:schemeClr val="hlink"/>
                </a:solidFill>
                <a:hlinkClick r:id="rId5"/>
              </a:rPr>
              <a:t>AI-generated text boundary detection with RoFT</a:t>
            </a:r>
            <a:r>
              <a:rPr lang="ru" sz="1400">
                <a:solidFill>
                  <a:schemeClr val="dk1"/>
                </a:solidFill>
              </a:rPr>
              <a:t>. In Proceedings of the First Conference on Language Modeling (COLM), 2024.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Mitchell et al. 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DetectGPT: zero-shot machine-generated text detection using probability curvature</a:t>
            </a:r>
            <a:r>
              <a:rPr lang="ru" sz="1400">
                <a:solidFill>
                  <a:schemeClr val="dk1"/>
                </a:solidFill>
              </a:rPr>
              <a:t>. In Proceedings of the 40th International Conference on Machine Learning (ICML), 2023.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Hans et al. </a:t>
            </a:r>
            <a:r>
              <a:rPr lang="ru" sz="1400" u="sng">
                <a:solidFill>
                  <a:schemeClr val="hlink"/>
                </a:solidFill>
                <a:hlinkClick r:id="rId7"/>
              </a:rPr>
              <a:t>Spotting LLMs with binoculars: zero-shot detection of machine-generated text</a:t>
            </a:r>
            <a:r>
              <a:rPr lang="ru" sz="1400">
                <a:solidFill>
                  <a:schemeClr val="dk1"/>
                </a:solidFill>
              </a:rPr>
              <a:t>. In Proceedings of the 41st International Conference on Machine Learning (ICML), 2024.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3327f23788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422" y="1203200"/>
            <a:ext cx="2995047" cy="19066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3327f23788_0_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Немного истории: Mark V. Shaney (1989)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/>
          </a:p>
        </p:txBody>
      </p:sp>
      <p:pic>
        <p:nvPicPr>
          <p:cNvPr id="100" name="Google Shape;100;g33327f23788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50" y="1080650"/>
            <a:ext cx="3641048" cy="39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g33327f23788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798" y="3347424"/>
            <a:ext cx="33147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3327f23788_0_49"/>
          <p:cNvSpPr/>
          <p:nvPr/>
        </p:nvSpPr>
        <p:spPr>
          <a:xfrm>
            <a:off x="6991700" y="3374850"/>
            <a:ext cx="1406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33327f23788_0_49"/>
          <p:cNvSpPr txBox="1"/>
          <p:nvPr/>
        </p:nvSpPr>
        <p:spPr>
          <a:xfrm>
            <a:off x="4801450" y="4185150"/>
            <a:ext cx="37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https://archive.org/details/ComputerRecreationsMarkovChainer/mode/1up?view=theater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6a3a9e6a4_0_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Список литературы (детекция)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g346a3a9e6a4_0_42"/>
          <p:cNvSpPr txBox="1"/>
          <p:nvPr>
            <p:ph idx="1" type="body"/>
          </p:nvPr>
        </p:nvSpPr>
        <p:spPr>
          <a:xfrm>
            <a:off x="311700" y="1190025"/>
            <a:ext cx="83562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Juzek et al. </a:t>
            </a:r>
            <a:r>
              <a:rPr lang="ru" sz="1400" u="sng">
                <a:solidFill>
                  <a:schemeClr val="hlink"/>
                </a:solidFill>
                <a:hlinkClick r:id="rId3"/>
              </a:rPr>
              <a:t>Why Does ChatGPT “Delve” So Much? Exploring the Sources of Lexical Overrepresentation in Large Language Models</a:t>
            </a:r>
            <a:r>
              <a:rPr lang="ru" sz="1400">
                <a:solidFill>
                  <a:schemeClr val="dk1"/>
                </a:solidFill>
              </a:rPr>
              <a:t>. In Proceedings of the 31st International Conference on Computational Linguistics (COLING), 2025.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Russell et al. </a:t>
            </a:r>
            <a:r>
              <a:rPr lang="ru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People who frequently use ChatGPT for writing tasks are accurate and robust detectors of AI-generated text</a:t>
            </a:r>
            <a:r>
              <a:rPr lang="ru" sz="1400">
                <a:solidFill>
                  <a:schemeClr val="dk1"/>
                </a:solidFill>
              </a:rPr>
              <a:t>. ArXiv, 2025.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Kuznetsov et al. </a:t>
            </a:r>
            <a:r>
              <a:rPr lang="ru" sz="1400" u="sng">
                <a:solidFill>
                  <a:schemeClr val="hlink"/>
                </a:solidFill>
                <a:hlinkClick r:id="rId5"/>
              </a:rPr>
              <a:t>Feature-Level Insights into Artificial Text Detection with Sparse Autoencoders</a:t>
            </a:r>
            <a:r>
              <a:rPr lang="ru" sz="1400">
                <a:solidFill>
                  <a:schemeClr val="dk1"/>
                </a:solidFill>
              </a:rPr>
              <a:t>. ArXiv, 2025.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Gehrmann et al. 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GLTR: Statistical Detection and Visualization of Generated Text</a:t>
            </a:r>
            <a:r>
              <a:rPr lang="ru" sz="1400">
                <a:solidFill>
                  <a:schemeClr val="dk1"/>
                </a:solidFill>
              </a:rPr>
              <a:t>. In Proceedings of the 57th Annual Meeting of the Association for Computational Linguistics: System Demonstrations (ACL), 2019.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Hu et al. </a:t>
            </a:r>
            <a:r>
              <a:rPr lang="ru" sz="1400" u="sng">
                <a:solidFill>
                  <a:schemeClr val="hlink"/>
                </a:solidFill>
                <a:hlinkClick r:id="rId7"/>
              </a:rPr>
              <a:t>RADAR: robust AI-text detection via adversarial learning</a:t>
            </a:r>
            <a:r>
              <a:rPr lang="ru" sz="1400">
                <a:solidFill>
                  <a:schemeClr val="dk1"/>
                </a:solidFill>
              </a:rPr>
              <a:t>. In Proceedings of the 37th International Conference on Neural Information Processing Systems (</a:t>
            </a:r>
            <a:r>
              <a:rPr lang="ru" sz="1400">
                <a:solidFill>
                  <a:schemeClr val="dk1"/>
                </a:solidFill>
              </a:rPr>
              <a:t>NeurIPS), 2023.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6a3a9e6a4_0_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>
                <a:solidFill>
                  <a:schemeClr val="dk1"/>
                </a:solidFill>
              </a:rPr>
              <a:t>Список литературы (атаки и watermarking)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g346a3a9e6a4_0_49"/>
          <p:cNvSpPr txBox="1"/>
          <p:nvPr>
            <p:ph idx="1" type="body"/>
          </p:nvPr>
        </p:nvSpPr>
        <p:spPr>
          <a:xfrm>
            <a:off x="311700" y="1190025"/>
            <a:ext cx="83562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Krishna et al. </a:t>
            </a:r>
            <a:r>
              <a:rPr lang="ru" sz="1400" u="sng">
                <a:solidFill>
                  <a:schemeClr val="hlink"/>
                </a:solidFill>
                <a:hlinkClick r:id="rId3"/>
              </a:rPr>
              <a:t>Paraphrasing evades detectors of AI-generated text, but retrieval is an effective defense</a:t>
            </a:r>
            <a:r>
              <a:rPr lang="ru" sz="1400">
                <a:solidFill>
                  <a:schemeClr val="dk1"/>
                </a:solidFill>
              </a:rPr>
              <a:t>. </a:t>
            </a:r>
            <a:r>
              <a:rPr lang="ru" sz="1400">
                <a:solidFill>
                  <a:schemeClr val="dk1"/>
                </a:solidFill>
              </a:rPr>
              <a:t>In Proceedings of the 37th International Conference on Neural Information Processing Systems (NeurIPS), 2023.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Dugan et al. </a:t>
            </a:r>
            <a:r>
              <a:rPr lang="ru" sz="1400" u="sng">
                <a:solidFill>
                  <a:schemeClr val="hlink"/>
                </a:solidFill>
                <a:hlinkClick r:id="rId4"/>
              </a:rPr>
              <a:t>RAID: A Shared Benchmark for Robust Evaluation of Machine-Generated Text Detectors</a:t>
            </a:r>
            <a:r>
              <a:rPr lang="ru" sz="1400">
                <a:solidFill>
                  <a:schemeClr val="dk1"/>
                </a:solidFill>
              </a:rPr>
              <a:t>. In Proceedings of the 62nd Annual Meeting of the Association for Computational Linguistics (ACL), 2024.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Li et al. </a:t>
            </a:r>
            <a:r>
              <a:rPr lang="ru" sz="1400" u="sng">
                <a:solidFill>
                  <a:schemeClr val="hlink"/>
                </a:solidFill>
                <a:hlinkClick r:id="rId5"/>
              </a:rPr>
              <a:t>BERT-ATTACK: Adversarial Attack Against BERT Using BERT</a:t>
            </a:r>
            <a:r>
              <a:rPr lang="ru" sz="1400">
                <a:solidFill>
                  <a:schemeClr val="dk1"/>
                </a:solidFill>
              </a:rPr>
              <a:t>. In Proceedings of the 2020 Conference on Empirical Methods in Natural Language Processing (EMNLP).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Wolff et al. 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Attacking Neural Text Detectors</a:t>
            </a:r>
            <a:r>
              <a:rPr lang="ru" sz="1400">
                <a:solidFill>
                  <a:schemeClr val="dk1"/>
                </a:solidFill>
              </a:rPr>
              <a:t>. ArXiv, 2020.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Li et al. </a:t>
            </a:r>
            <a:r>
              <a:rPr lang="ru" sz="1400" u="sng">
                <a:solidFill>
                  <a:schemeClr val="hlink"/>
                </a:solidFill>
                <a:hlinkClick r:id="rId7"/>
              </a:rPr>
              <a:t>TextBugger: Generating Adversarial Text Against Real-world Applications</a:t>
            </a:r>
            <a:r>
              <a:rPr lang="ru" sz="1400">
                <a:solidFill>
                  <a:schemeClr val="dk1"/>
                </a:solidFill>
              </a:rPr>
              <a:t>. In Proceedings of the 26th Annual Network and Distributed System Security Symposium (NDSS), 2019.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6a3a9e6a4_0_6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Список литературы (атаки и watermarking)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Google Shape;529;g346a3a9e6a4_0_60"/>
          <p:cNvSpPr txBox="1"/>
          <p:nvPr>
            <p:ph idx="1" type="body"/>
          </p:nvPr>
        </p:nvSpPr>
        <p:spPr>
          <a:xfrm>
            <a:off x="311700" y="1190025"/>
            <a:ext cx="83562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Cai et al. </a:t>
            </a:r>
            <a:r>
              <a:rPr lang="ru" sz="1400" u="sng">
                <a:solidFill>
                  <a:schemeClr val="hlink"/>
                </a:solidFill>
                <a:hlinkClick r:id="rId3"/>
              </a:rPr>
              <a:t>Evade ChatGPT Detectors via A Single Space</a:t>
            </a:r>
            <a:r>
              <a:rPr lang="ru" sz="1400">
                <a:solidFill>
                  <a:schemeClr val="dk1"/>
                </a:solidFill>
              </a:rPr>
              <a:t>. ArXiv, 2023.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Rusert, J. </a:t>
            </a:r>
            <a:r>
              <a:rPr lang="ru" sz="1400" u="sng">
                <a:solidFill>
                  <a:schemeClr val="hlink"/>
                </a:solidFill>
                <a:hlinkClick r:id="rId4"/>
              </a:rPr>
              <a:t>VertAttack: Taking Advantage of Text Classifiers’ Horizontal Vision</a:t>
            </a:r>
            <a:r>
              <a:rPr lang="ru" sz="1400">
                <a:solidFill>
                  <a:schemeClr val="dk1"/>
                </a:solidFill>
              </a:rPr>
              <a:t>. In Proceedings of the 2024 Conference of the North American Chapter of the Association for Computational Linguistics: Human Language Technologies (NAACL).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Kirchenbauer et al. </a:t>
            </a:r>
            <a:r>
              <a:rPr lang="ru" sz="1400" u="sng">
                <a:solidFill>
                  <a:schemeClr val="hlink"/>
                </a:solidFill>
                <a:hlinkClick r:id="rId5"/>
              </a:rPr>
              <a:t>A Watermark for Large Language Models</a:t>
            </a:r>
            <a:r>
              <a:rPr lang="ru" sz="1400">
                <a:solidFill>
                  <a:schemeClr val="dk1"/>
                </a:solidFill>
              </a:rPr>
              <a:t>. In Proceedings of the 40th International Conference on Machine Learning (ICML), 2023.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Dathathri et al. 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Scalable watermarking for identifying large language model outputs</a:t>
            </a:r>
            <a:r>
              <a:rPr lang="ru" sz="1400">
                <a:solidFill>
                  <a:schemeClr val="dk1"/>
                </a:solidFill>
              </a:rPr>
              <a:t>. In Nature 634, 2024.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327f23788_0_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Немного истории: Mark V. Shaney (1989)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296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/>
          </a:p>
        </p:txBody>
      </p:sp>
      <p:sp>
        <p:nvSpPr>
          <p:cNvPr id="109" name="Google Shape;109;g33327f23788_0_16"/>
          <p:cNvSpPr txBox="1"/>
          <p:nvPr>
            <p:ph idx="1" type="body"/>
          </p:nvPr>
        </p:nvSpPr>
        <p:spPr>
          <a:xfrm>
            <a:off x="311700" y="4547225"/>
            <a:ext cx="824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 u="sng">
                <a:solidFill>
                  <a:schemeClr val="hlink"/>
                </a:solidFill>
                <a:hlinkClick r:id="rId3"/>
              </a:rPr>
              <a:t>https://www.clear.rice.edu/comp200/13spring/notes/18/shaney.shtml</a:t>
            </a:r>
            <a:r>
              <a:rPr lang="ru" sz="1600"/>
              <a:t> </a:t>
            </a:r>
            <a:endParaRPr sz="1600"/>
          </a:p>
        </p:txBody>
      </p:sp>
      <p:pic>
        <p:nvPicPr>
          <p:cNvPr id="110" name="Google Shape;110;g33327f2378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75" y="1055300"/>
            <a:ext cx="5343240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3327f23788_0_16"/>
          <p:cNvSpPr/>
          <p:nvPr/>
        </p:nvSpPr>
        <p:spPr>
          <a:xfrm rot="5400000">
            <a:off x="6579375" y="1298550"/>
            <a:ext cx="1735500" cy="2546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g33327f23788_0_16"/>
          <p:cNvSpPr txBox="1"/>
          <p:nvPr/>
        </p:nvSpPr>
        <p:spPr>
          <a:xfrm>
            <a:off x="6287925" y="1925300"/>
            <a:ext cx="23184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highlight>
                  <a:srgbClr val="FFFFF7"/>
                </a:highlight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i="1" lang="ru" sz="1600">
                <a:solidFill>
                  <a:schemeClr val="dk1"/>
                </a:solidFill>
                <a:highlight>
                  <a:srgbClr val="FFFFF7"/>
                </a:highlight>
                <a:latin typeface="Verdana"/>
                <a:ea typeface="Verdana"/>
                <a:cs typeface="Verdana"/>
                <a:sym typeface="Verdana"/>
              </a:rPr>
              <a:t>One morning I shot an elephant in my arms and kissed him. So it was too small for a pill?</a:t>
            </a:r>
            <a:r>
              <a:rPr lang="ru" sz="1600">
                <a:solidFill>
                  <a:schemeClr val="dk1"/>
                </a:solidFill>
                <a:highlight>
                  <a:srgbClr val="FFFFF7"/>
                </a:highlight>
                <a:latin typeface="Verdana"/>
                <a:ea typeface="Verdana"/>
                <a:cs typeface="Verdana"/>
                <a:sym typeface="Verdana"/>
              </a:rPr>
              <a:t>” 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g33327f23788_0_16"/>
          <p:cNvSpPr/>
          <p:nvPr/>
        </p:nvSpPr>
        <p:spPr>
          <a:xfrm rot="-5400000">
            <a:off x="1145375" y="2148525"/>
            <a:ext cx="1163700" cy="2635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33327f23788_0_16"/>
          <p:cNvSpPr txBox="1"/>
          <p:nvPr/>
        </p:nvSpPr>
        <p:spPr>
          <a:xfrm>
            <a:off x="477425" y="3027525"/>
            <a:ext cx="249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7"/>
                </a:highlight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i="1" lang="ru" sz="1500">
                <a:solidFill>
                  <a:schemeClr val="dk1"/>
                </a:solidFill>
                <a:highlight>
                  <a:srgbClr val="FFFFF7"/>
                </a:highlight>
                <a:latin typeface="Verdana"/>
                <a:ea typeface="Verdana"/>
                <a:cs typeface="Verdana"/>
                <a:sym typeface="Verdana"/>
              </a:rPr>
              <a:t>I spent an interesting evening recently with a grain of salt</a:t>
            </a:r>
            <a:r>
              <a:rPr lang="ru" sz="1500">
                <a:solidFill>
                  <a:schemeClr val="dk1"/>
                </a:solidFill>
                <a:highlight>
                  <a:srgbClr val="FFFFF7"/>
                </a:highlight>
                <a:latin typeface="Verdana"/>
                <a:ea typeface="Verdana"/>
                <a:cs typeface="Verdana"/>
                <a:sym typeface="Verdana"/>
              </a:rPr>
              <a:t>” </a:t>
            </a:r>
            <a:endParaRPr sz="1900">
              <a:solidFill>
                <a:schemeClr val="dk1"/>
              </a:solidFill>
              <a:highlight>
                <a:srgbClr val="FFFFF7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3327f23788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69" y="1007050"/>
            <a:ext cx="7820449" cy="406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3327f23788_0_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Немного истории: SciGEN и корчеватель (2005)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327f23788_0_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ru"/>
              <a:t>Немного истории: SciGEN и корчеватель (2005)</a:t>
            </a:r>
            <a:endParaRPr/>
          </a:p>
        </p:txBody>
      </p:sp>
      <p:pic>
        <p:nvPicPr>
          <p:cNvPr id="126" name="Google Shape;126;g33327f23788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75" y="1333975"/>
            <a:ext cx="7238691" cy="136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g33327f23788_0_109"/>
          <p:cNvSpPr txBox="1"/>
          <p:nvPr/>
        </p:nvSpPr>
        <p:spPr>
          <a:xfrm>
            <a:off x="4881325" y="3583800"/>
            <a:ext cx="36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https://pdos.csail.mit.edu/archive/scigen/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https://github.com/strib/scigen</a:t>
            </a:r>
            <a:r>
              <a:rPr lang="ru"/>
              <a:t> </a:t>
            </a:r>
            <a:endParaRPr/>
          </a:p>
        </p:txBody>
      </p:sp>
      <p:pic>
        <p:nvPicPr>
          <p:cNvPr id="128" name="Google Shape;128;g33327f23788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75" y="3176000"/>
            <a:ext cx="3822851" cy="165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